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76" r:id="rId4"/>
    <p:sldId id="277" r:id="rId5"/>
    <p:sldId id="278" r:id="rId6"/>
    <p:sldId id="280" r:id="rId7"/>
    <p:sldId id="279" r:id="rId8"/>
    <p:sldId id="281" r:id="rId9"/>
    <p:sldId id="25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D6B2"/>
    <a:srgbClr val="D7F9E4"/>
    <a:srgbClr val="FFFFFF"/>
    <a:srgbClr val="BDDAB0"/>
    <a:srgbClr val="A3CC90"/>
    <a:srgbClr val="2B4C38"/>
    <a:srgbClr val="F6FFF9"/>
    <a:srgbClr val="2E523C"/>
    <a:srgbClr val="FFFCF3"/>
    <a:srgbClr val="F9FF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3"/>
  </p:normalViewPr>
  <p:slideViewPr>
    <p:cSldViewPr snapToGrid="0">
      <p:cViewPr varScale="1">
        <p:scale>
          <a:sx n="108" d="100"/>
          <a:sy n="108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Лист1!$A$2:$A$6</cx:f>
        <cx:lvl ptCount="5">
          <cx:pt idx="0">2021 г.</cx:pt>
          <cx:pt idx="1">2022 г.</cx:pt>
          <cx:pt idx="2">2023 г.</cx:pt>
          <cx:pt idx="3">2024 г.</cx:pt>
          <cx:pt idx="4">2025 г.</cx:pt>
        </cx:lvl>
      </cx:strDim>
      <cx:numDim type="val">
        <cx:f>Лист1!$B$2:$B$6</cx:f>
        <cx:lvl ptCount="5" formatCode="Основной">
          <cx:pt idx="0">58</cx:pt>
          <cx:pt idx="1">68</cx:pt>
          <cx:pt idx="2">73</cx:pt>
          <cx:pt idx="3">75</cx:pt>
          <cx:pt idx="4">79</cx:pt>
        </cx:lvl>
      </cx:numDim>
    </cx:data>
  </cx:chartData>
  <cx:chart>
    <cx:title pos="t" align="ctr" overlay="0">
      <cx:tx>
        <cx:txData>
          <cx:v>Количество участников 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800"/>
          </a:pPr>
          <a:r>
            <a:rPr lang="ru-RU" sz="1800" b="0" i="0" u="none" strike="noStrike" cap="none" spc="20" baseline="0" dirty="0">
              <a:solidFill>
                <a:prstClr val="black">
                  <a:lumMod val="50000"/>
                  <a:lumOff val="50000"/>
                </a:prstClr>
              </a:solidFill>
              <a:latin typeface="Calibri" panose="020F0502020204030204"/>
            </a:rPr>
            <a:t>Количество участников </a:t>
          </a:r>
        </a:p>
      </cx:txPr>
    </cx:title>
    <cx:plotArea>
      <cx:plotAreaRegion>
        <cx:series layoutId="funnel" uniqueId="{8D271B41-47EF-4373-B29B-195D6C638071}">
          <cx:tx>
            <cx:txData>
              <cx:f>Лист1!$B$1</cx:f>
              <cx:v>Ряд 1</cx:v>
            </cx:txData>
          </cx:tx>
          <cx:spPr>
            <a:solidFill>
              <a:srgbClr val="9AD6B2"/>
            </a:solidFill>
          </cx:spPr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1800" b="0" i="0">
                    <a:solidFill>
                      <a:srgbClr val="7F7F7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ru-RU" sz="1800"/>
              </a:p>
            </cx:txPr>
            <cx:visibility seriesName="0" categoryName="0" value="1"/>
          </cx:dataLabels>
          <cx:dataId val="0"/>
        </cx:series>
      </cx:plotAreaRegion>
      <cx:axis id="0">
        <cx:catScaling gapWidth="0.300000012"/>
        <cx:tickLabels/>
        <cx:txPr>
          <a:bodyPr vertOverflow="overflow" horzOverflow="overflow" wrap="square" lIns="0" tIns="0" rIns="0" bIns="0"/>
          <a:lstStyle/>
          <a:p>
            <a:pPr algn="ctr" rtl="0">
              <a:defRPr sz="1800" b="0" i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ru-RU" sz="1800"/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4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dataLabel>
  <cs:dataLabelCallout>
    <cs:lnRef idx="0"/>
    <cs:fillRef idx="0"/>
    <cs:effectRef idx="0"/>
    <cs:fontRef idx="minor">
      <a:schemeClr val="dk1">
        <a:lumMod val="50000"/>
        <a:lumOff val="50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ln w="9525" cap="flat" cmpd="sng" algn="ctr">
        <a:solidFill>
          <a:schemeClr val="phClr">
            <a:alpha val="50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dk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cap="none" spc="2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0ED5A-6BD1-4661-A2AA-386D702C3081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249F6-41FC-44B4-B33A-8F4EC4B60D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2540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4249F6-41FC-44B4-B33A-8F4EC4B60D37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303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40AB8-A67C-208A-526B-057A7104D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C53CA40-B1DC-04D7-0DFA-DF3BB292CC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F03717E-497B-BC45-E89C-D647D7494C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6EAB40-F494-062C-CFC3-CFB2F8F3A2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4249F6-41FC-44B4-B33A-8F4EC4B60D37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490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15.04.2026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ostinaxenja@yandex.r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3.wdp"/><Relationship Id="rId7" Type="http://schemas.microsoft.com/office/2014/relationships/chartEx" Target="../charts/chartEx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png"/><Relationship Id="rId18" Type="http://schemas.microsoft.com/office/2007/relationships/hdphoto" Target="../media/hdphoto9.wdp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openxmlformats.org/officeDocument/2006/relationships/image" Target="../media/image31.jpeg"/><Relationship Id="rId17" Type="http://schemas.openxmlformats.org/officeDocument/2006/relationships/image" Target="../media/image34.png"/><Relationship Id="rId2" Type="http://schemas.openxmlformats.org/officeDocument/2006/relationships/image" Target="../media/image23.jpeg"/><Relationship Id="rId16" Type="http://schemas.microsoft.com/office/2007/relationships/hdphoto" Target="../media/hdphoto8.wdp"/><Relationship Id="rId20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image" Target="../media/image30.jpeg"/><Relationship Id="rId5" Type="http://schemas.openxmlformats.org/officeDocument/2006/relationships/image" Target="../media/image25.png"/><Relationship Id="rId15" Type="http://schemas.openxmlformats.org/officeDocument/2006/relationships/image" Target="../media/image33.png"/><Relationship Id="rId10" Type="http://schemas.openxmlformats.org/officeDocument/2006/relationships/image" Target="../media/image29.jpeg"/><Relationship Id="rId19" Type="http://schemas.openxmlformats.org/officeDocument/2006/relationships/image" Target="../media/image35.jpeg"/><Relationship Id="rId4" Type="http://schemas.microsoft.com/office/2007/relationships/hdphoto" Target="../media/hdphoto5.wdp"/><Relationship Id="rId9" Type="http://schemas.openxmlformats.org/officeDocument/2006/relationships/image" Target="../media/image28.png"/><Relationship Id="rId1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kostinaxenja@yandex.r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0" y="2413064"/>
            <a:ext cx="11688419" cy="144765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5000" b="1" dirty="0">
                <a:effectLst/>
                <a:latin typeface="Bounded" pitchFamily="2" charset="0"/>
              </a:rPr>
              <a:t>Цифровые образовательные проекты </a:t>
            </a:r>
            <a:br>
              <a:rPr lang="ru-RU" sz="5000" b="1" dirty="0">
                <a:effectLst/>
                <a:latin typeface="Bounded" pitchFamily="2" charset="0"/>
              </a:rPr>
            </a:br>
            <a:r>
              <a:rPr lang="ru-RU" sz="5000" b="1" dirty="0">
                <a:effectLst/>
                <a:latin typeface="Bounded" pitchFamily="2" charset="0"/>
              </a:rPr>
              <a:t>по изучению удмуртского языка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51788" y="4341418"/>
            <a:ext cx="8598914" cy="165576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Костина Ксенья Георгиевна,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кандидат филологических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наук,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старший научный сотрудник КНУ УР «Научно-исследовательский институт национального образования» (г. Ижевск, Удмуртская Республика)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  <a:hlinkClick r:id="rId3"/>
              </a:rPr>
              <a:t>kostinaxenja@yandex.ru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0D3A089-DF79-263A-F43F-5EB67A37E245}"/>
              </a:ext>
            </a:extLst>
          </p:cNvPr>
          <p:cNvSpPr/>
          <p:nvPr/>
        </p:nvSpPr>
        <p:spPr>
          <a:xfrm>
            <a:off x="679704" y="345614"/>
            <a:ext cx="7571232" cy="1323163"/>
          </a:xfrm>
          <a:prstGeom prst="rect">
            <a:avLst/>
          </a:prstGeom>
          <a:solidFill>
            <a:srgbClr val="FFFCF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CF3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805961" y="612646"/>
            <a:ext cx="2496312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ru-RU" sz="3200" b="1" dirty="0">
                <a:latin typeface="Bounded"/>
              </a:rPr>
              <a:t>УДМУРТ </a:t>
            </a:r>
            <a:br>
              <a:rPr lang="ru-RU" sz="3200" b="1" dirty="0">
                <a:latin typeface="Bounded"/>
              </a:rPr>
            </a:br>
            <a:r>
              <a:rPr lang="ru-RU" sz="3200" b="1" dirty="0">
                <a:latin typeface="Bounded"/>
              </a:rPr>
              <a:t>КЫЛДУННЕ</a:t>
            </a:r>
          </a:p>
        </p:txBody>
      </p:sp>
      <p:pic>
        <p:nvPicPr>
          <p:cNvPr id="5" name="Объект 18">
            <a:extLst>
              <a:ext uri="{FF2B5EF4-FFF2-40B4-BE49-F238E27FC236}">
                <a16:creationId xmlns:a16="http://schemas.microsoft.com/office/drawing/2014/main" id="{82F9986F-48A8-2AC5-9C2B-8E6C91653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266" y="2591384"/>
            <a:ext cx="2064118" cy="2064118"/>
          </a:xfrm>
          <a:prstGeom prst="rect">
            <a:avLst/>
          </a:prstGeom>
          <a:ln w="12700">
            <a:solidFill>
              <a:srgbClr val="2E523C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D06F6F-93FD-E262-4E29-C48FD787FB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543" y="342898"/>
            <a:ext cx="1046523" cy="1362455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B42E488-74A8-C833-5796-C8557E35F49B}"/>
              </a:ext>
            </a:extLst>
          </p:cNvPr>
          <p:cNvSpPr txBox="1">
            <a:spLocks/>
          </p:cNvSpPr>
          <p:nvPr/>
        </p:nvSpPr>
        <p:spPr>
          <a:xfrm>
            <a:off x="4384548" y="612646"/>
            <a:ext cx="3806952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b="1" dirty="0">
                <a:latin typeface="Bounded"/>
              </a:rPr>
              <a:t>МИР УДМУРТСКОГО ЯЗЫКА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BD01230-F9F5-C2F5-F120-8976A18DEF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598"/>
          <a:stretch>
            <a:fillRect/>
          </a:stretch>
        </p:blipFill>
        <p:spPr>
          <a:xfrm>
            <a:off x="670560" y="4655502"/>
            <a:ext cx="7571232" cy="1115567"/>
          </a:xfrm>
          <a:prstGeom prst="rect">
            <a:avLst/>
          </a:prstGeom>
          <a:ln>
            <a:solidFill>
              <a:srgbClr val="2E523C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634B0E6-4B1C-8DEB-6403-2C0E1C616BED}"/>
              </a:ext>
            </a:extLst>
          </p:cNvPr>
          <p:cNvSpPr txBox="1"/>
          <p:nvPr/>
        </p:nvSpPr>
        <p:spPr>
          <a:xfrm>
            <a:off x="422557" y="1967163"/>
            <a:ext cx="897811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7675" algn="just" fontAlgn="auto">
              <a:buNone/>
              <a:tabLst>
                <a:tab pos="447675" algn="l"/>
              </a:tabLst>
            </a:pPr>
            <a:r>
              <a:rPr lang="ru-RU" sz="2000" b="0" i="0" dirty="0">
                <a:effectLst/>
                <a:latin typeface="Bounded Light"/>
              </a:rPr>
              <a:t>Создан в целях содействия организации обучения и воспитания обучающихся всех уровней общего образования, желающих изучать удмуртский язык и литературу.</a:t>
            </a:r>
          </a:p>
          <a:p>
            <a:pPr algn="just" fontAlgn="auto">
              <a:buNone/>
            </a:pPr>
            <a:endParaRPr lang="ru-RU" sz="2000" b="0" i="0" dirty="0">
              <a:effectLst/>
              <a:latin typeface="Bounded Light"/>
            </a:endParaRPr>
          </a:p>
          <a:p>
            <a:pPr indent="447675" algn="just" fontAlgn="auto">
              <a:buNone/>
            </a:pPr>
            <a:r>
              <a:rPr lang="ru-RU" sz="2000" b="0" i="0" dirty="0">
                <a:effectLst/>
                <a:latin typeface="Bounded Light"/>
              </a:rPr>
              <a:t>Здесь представлены электронные образовательные ресурсы, учебно-методические комплексы и материалы, словари, нормативно-правовые документы, обеспечивающие реализацию удмуртского этнокультурного содержания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146B4-054A-6618-29A4-B9F24F2E9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D4E7E4C-A4CC-EB9C-FF77-EDB7265DDF9D}"/>
              </a:ext>
            </a:extLst>
          </p:cNvPr>
          <p:cNvSpPr/>
          <p:nvPr/>
        </p:nvSpPr>
        <p:spPr>
          <a:xfrm>
            <a:off x="679704" y="345614"/>
            <a:ext cx="7571232" cy="1323163"/>
          </a:xfrm>
          <a:prstGeom prst="rect">
            <a:avLst/>
          </a:prstGeom>
          <a:solidFill>
            <a:srgbClr val="FFFCF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CF3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9C2227-7385-E558-1851-3A6AF88E5114}"/>
              </a:ext>
            </a:extLst>
          </p:cNvPr>
          <p:cNvSpPr txBox="1">
            <a:spLocks/>
          </p:cNvSpPr>
          <p:nvPr/>
        </p:nvSpPr>
        <p:spPr>
          <a:xfrm>
            <a:off x="805961" y="612646"/>
            <a:ext cx="2496312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ru-RU" sz="3200" b="1" dirty="0">
                <a:latin typeface="Bounded"/>
              </a:rPr>
              <a:t>УДМУРТ </a:t>
            </a:r>
            <a:br>
              <a:rPr lang="ru-RU" sz="3200" b="1" dirty="0">
                <a:latin typeface="Bounded"/>
              </a:rPr>
            </a:br>
            <a:r>
              <a:rPr lang="ru-RU" sz="3200" b="1" dirty="0">
                <a:latin typeface="Bounded"/>
              </a:rPr>
              <a:t>КЫЛДУННЕ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09EF9E-9359-89F1-E9D0-58F9C6E852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543" y="342898"/>
            <a:ext cx="1046523" cy="1362455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96EBF57-C09F-A3CA-1401-A35FC05E8BC8}"/>
              </a:ext>
            </a:extLst>
          </p:cNvPr>
          <p:cNvSpPr txBox="1">
            <a:spLocks/>
          </p:cNvSpPr>
          <p:nvPr/>
        </p:nvSpPr>
        <p:spPr>
          <a:xfrm>
            <a:off x="4384548" y="612646"/>
            <a:ext cx="3806952" cy="822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b="1" dirty="0">
                <a:latin typeface="Bounded"/>
              </a:rPr>
              <a:t>МИР УДМУРТСКОГО ЯЗЫКА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393625F-E503-565F-B4ED-BE4BA1ED8D1B}"/>
              </a:ext>
            </a:extLst>
          </p:cNvPr>
          <p:cNvGrpSpPr/>
          <p:nvPr/>
        </p:nvGrpSpPr>
        <p:grpSpPr>
          <a:xfrm>
            <a:off x="446789" y="1824847"/>
            <a:ext cx="4896078" cy="1780897"/>
            <a:chOff x="472690" y="1655988"/>
            <a:chExt cx="3968683" cy="163154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17E6B62E-6E1E-2A2E-A7D8-CAAC26054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41" t="9400" r="547" b="24731"/>
            <a:stretch/>
          </p:blipFill>
          <p:spPr>
            <a:xfrm>
              <a:off x="473537" y="1768995"/>
              <a:ext cx="3967836" cy="1518536"/>
            </a:xfrm>
            <a:prstGeom prst="rect">
              <a:avLst/>
            </a:prstGeom>
            <a:ln w="12700">
              <a:solidFill>
                <a:schemeClr val="bg1"/>
              </a:solidFill>
            </a:ln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0B1CE06D-15AA-AF66-D2A4-B8532F6C1CB0}"/>
                </a:ext>
              </a:extLst>
            </p:cNvPr>
            <p:cNvSpPr/>
            <p:nvPr/>
          </p:nvSpPr>
          <p:spPr>
            <a:xfrm>
              <a:off x="472690" y="1655988"/>
              <a:ext cx="1824375" cy="442359"/>
            </a:xfrm>
            <a:prstGeom prst="rect">
              <a:avLst/>
            </a:prstGeom>
            <a:solidFill>
              <a:srgbClr val="E4B03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/>
                <a:t>ДОШКОЛЬНИКАМ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3F07D29F-3863-80FB-D776-F1E286071EBA}"/>
              </a:ext>
            </a:extLst>
          </p:cNvPr>
          <p:cNvGrpSpPr/>
          <p:nvPr/>
        </p:nvGrpSpPr>
        <p:grpSpPr>
          <a:xfrm>
            <a:off x="6096000" y="1903195"/>
            <a:ext cx="4895033" cy="1696503"/>
            <a:chOff x="8598857" y="1411595"/>
            <a:chExt cx="3967837" cy="155422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FD51FD7-7316-3A21-C401-4583E3C17F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640" t="13093" r="7476" b="25200"/>
            <a:stretch/>
          </p:blipFill>
          <p:spPr>
            <a:xfrm>
              <a:off x="8598857" y="1433601"/>
              <a:ext cx="3967837" cy="1532221"/>
            </a:xfrm>
            <a:prstGeom prst="rect">
              <a:avLst/>
            </a:prstGeom>
            <a:ln w="12700">
              <a:solidFill>
                <a:schemeClr val="bg1"/>
              </a:solidFill>
            </a:ln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638A95FC-C2EA-BF0D-552C-0D4FD83184A5}"/>
                </a:ext>
              </a:extLst>
            </p:cNvPr>
            <p:cNvSpPr/>
            <p:nvPr/>
          </p:nvSpPr>
          <p:spPr>
            <a:xfrm>
              <a:off x="8601933" y="1411595"/>
              <a:ext cx="1695503" cy="442359"/>
            </a:xfrm>
            <a:prstGeom prst="rect">
              <a:avLst/>
            </a:prstGeom>
            <a:solidFill>
              <a:srgbClr val="EC715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/>
                <a:t>ШКОЛЬНИКАМ</a:t>
              </a: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3303D9A7-C01A-A2A1-6512-B359ECF96DF6}"/>
              </a:ext>
            </a:extLst>
          </p:cNvPr>
          <p:cNvGrpSpPr/>
          <p:nvPr/>
        </p:nvGrpSpPr>
        <p:grpSpPr>
          <a:xfrm>
            <a:off x="446789" y="3885164"/>
            <a:ext cx="4896077" cy="1655086"/>
            <a:chOff x="607009" y="3116553"/>
            <a:chExt cx="3968683" cy="1516284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4C45340D-6C5E-EAA3-44EF-373E6A2EF0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40" t="17254" r="9203" b="22856"/>
            <a:stretch/>
          </p:blipFill>
          <p:spPr>
            <a:xfrm>
              <a:off x="607854" y="3116553"/>
              <a:ext cx="3967838" cy="1516284"/>
            </a:xfrm>
            <a:prstGeom prst="rect">
              <a:avLst/>
            </a:prstGeom>
            <a:ln>
              <a:solidFill>
                <a:srgbClr val="F79646">
                  <a:lumMod val="50000"/>
                </a:srgbClr>
              </a:solidFill>
            </a:ln>
          </p:spPr>
        </p:pic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9F423F34-EF5E-B08D-196E-127D7B057BA6}"/>
                </a:ext>
              </a:extLst>
            </p:cNvPr>
            <p:cNvSpPr/>
            <p:nvPr/>
          </p:nvSpPr>
          <p:spPr>
            <a:xfrm>
              <a:off x="607009" y="3116554"/>
              <a:ext cx="1357421" cy="3455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/>
                <a:t>ПЕДАГОГАМ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C8A11A3-C44A-B47F-4766-506C98818CA9}"/>
              </a:ext>
            </a:extLst>
          </p:cNvPr>
          <p:cNvGrpSpPr/>
          <p:nvPr/>
        </p:nvGrpSpPr>
        <p:grpSpPr>
          <a:xfrm>
            <a:off x="6095999" y="3858136"/>
            <a:ext cx="4916803" cy="1672484"/>
            <a:chOff x="5627371" y="3530503"/>
            <a:chExt cx="3985483" cy="1532222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FA9B0D18-A385-AC7E-1CE7-E4C6C0D1D0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640" t="17254" r="9203" b="22493"/>
            <a:stretch/>
          </p:blipFill>
          <p:spPr>
            <a:xfrm>
              <a:off x="5627371" y="3530504"/>
              <a:ext cx="3985483" cy="1532221"/>
            </a:xfrm>
            <a:prstGeom prst="rect">
              <a:avLst/>
            </a:prstGeom>
            <a:ln>
              <a:solidFill>
                <a:srgbClr val="F79646">
                  <a:lumMod val="50000"/>
                </a:srgbClr>
              </a:solidFill>
            </a:ln>
          </p:spPr>
        </p:pic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247AFD48-D7E2-A36D-9CAD-06FA85356B5C}"/>
                </a:ext>
              </a:extLst>
            </p:cNvPr>
            <p:cNvSpPr/>
            <p:nvPr/>
          </p:nvSpPr>
          <p:spPr>
            <a:xfrm>
              <a:off x="5627371" y="3530503"/>
              <a:ext cx="1373687" cy="370351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/>
                <a:t>РОДИТЕЛЯМ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2331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39B4A-D248-FCB3-99FA-BD3D1DF16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B78ACF-32C8-D523-1E23-DB196010C9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9131"/>
          <a:stretch>
            <a:fillRect/>
          </a:stretch>
        </p:blipFill>
        <p:spPr>
          <a:xfrm>
            <a:off x="5003056" y="296859"/>
            <a:ext cx="3784875" cy="3749903"/>
          </a:xfrm>
          <a:prstGeom prst="rect">
            <a:avLst/>
          </a:prstGeom>
          <a:ln>
            <a:solidFill>
              <a:srgbClr val="2B4C38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AA4B7D8-245C-9786-95B3-62FF0F1C8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39" y="296859"/>
            <a:ext cx="3635700" cy="3626876"/>
          </a:xfrm>
          <a:prstGeom prst="rect">
            <a:avLst/>
          </a:prstGeom>
          <a:ln>
            <a:solidFill>
              <a:srgbClr val="2B4C38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68CDBCD-C9F9-43B4-5D87-F76E28451CD0}"/>
              </a:ext>
            </a:extLst>
          </p:cNvPr>
          <p:cNvSpPr txBox="1"/>
          <p:nvPr/>
        </p:nvSpPr>
        <p:spPr>
          <a:xfrm>
            <a:off x="5680435" y="4236761"/>
            <a:ext cx="6115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Учебно-методический комплекс </a:t>
            </a:r>
            <a:r>
              <a:rPr lang="ru-RU" b="1" dirty="0"/>
              <a:t>«Зарни бугор» </a:t>
            </a:r>
            <a:r>
              <a:rPr lang="ru-RU" dirty="0"/>
              <a:t>(«Золотой клубок») ориентирован на пять ключевых образовательных областей. Включает в себя программу, методические пособия, хрестоматии, электронную хрестоматию.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3AD739-C9B3-2EAE-F798-277CC25D702F}"/>
              </a:ext>
            </a:extLst>
          </p:cNvPr>
          <p:cNvSpPr txBox="1"/>
          <p:nvPr/>
        </p:nvSpPr>
        <p:spPr>
          <a:xfrm>
            <a:off x="252336" y="4236761"/>
            <a:ext cx="50328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effectLst/>
                <a:latin typeface="PT Sans" panose="020B0503020203020204" pitchFamily="34" charset="-52"/>
              </a:rPr>
              <a:t>«Чингыли» («Колокольчик») </a:t>
            </a:r>
            <a:r>
              <a:rPr lang="ru-RU" b="0" i="0" dirty="0">
                <a:effectLst/>
                <a:latin typeface="PT Sans" panose="020B0503020203020204" pitchFamily="34" charset="-52"/>
              </a:rPr>
              <a:t>— мультимедийный курс (игра) для детей старшего дошкольного и младшего школьного возраста на запоминание лексики удмуртского языка.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AA98158-BED6-B53B-AC95-2445ADEFAA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8" t="14132" r="5160" b="4618"/>
          <a:stretch>
            <a:fillRect/>
          </a:stretch>
        </p:blipFill>
        <p:spPr bwMode="auto">
          <a:xfrm>
            <a:off x="9253728" y="2028378"/>
            <a:ext cx="2542032" cy="2018384"/>
          </a:xfrm>
          <a:prstGeom prst="rect">
            <a:avLst/>
          </a:prstGeom>
          <a:noFill/>
          <a:ln>
            <a:solidFill>
              <a:srgbClr val="2B4C3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194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31B13-C1F8-2A18-E8CD-E4099EEF3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17C6D19-95A9-5EAE-9329-3A6DBCD98219}"/>
              </a:ext>
            </a:extLst>
          </p:cNvPr>
          <p:cNvSpPr txBox="1">
            <a:spLocks/>
          </p:cNvSpPr>
          <p:nvPr/>
        </p:nvSpPr>
        <p:spPr>
          <a:xfrm>
            <a:off x="224359" y="274320"/>
            <a:ext cx="9144000" cy="1426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600" b="1" dirty="0">
                <a:latin typeface="Bounded" pitchFamily="2" charset="0"/>
              </a:rPr>
              <a:t>Мультимедийные модули по формированию предпосылок читательской грамотности </a:t>
            </a:r>
          </a:p>
          <a:p>
            <a:pPr>
              <a:lnSpc>
                <a:spcPct val="100000"/>
              </a:lnSpc>
            </a:pPr>
            <a:r>
              <a:rPr lang="ru-RU" sz="3600" b="1" dirty="0">
                <a:latin typeface="Bounded" pitchFamily="2" charset="0"/>
              </a:rPr>
              <a:t>детей дошкольного возраста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E8313C-2B3F-0617-9566-495C52A52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879" y="1801369"/>
            <a:ext cx="3294888" cy="3438144"/>
          </a:xfrm>
          <a:prstGeom prst="rect">
            <a:avLst/>
          </a:prstGeom>
          <a:ln>
            <a:solidFill>
              <a:srgbClr val="2E523C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DA8C1C-05BF-2A86-041C-383014C60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931" y="1801369"/>
            <a:ext cx="4751092" cy="3438144"/>
          </a:xfrm>
          <a:prstGeom prst="rect">
            <a:avLst/>
          </a:prstGeom>
          <a:ln>
            <a:solidFill>
              <a:srgbClr val="2E523C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9DB9017-B85C-3019-3331-BF0E782D36F8}"/>
              </a:ext>
            </a:extLst>
          </p:cNvPr>
          <p:cNvSpPr txBox="1"/>
          <p:nvPr/>
        </p:nvSpPr>
        <p:spPr>
          <a:xfrm>
            <a:off x="475488" y="1773936"/>
            <a:ext cx="422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2E523C"/>
                </a:solidFill>
              </a:rPr>
              <a:t>1)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816882-F7F4-299D-8A12-9537CD4CBC5F}"/>
              </a:ext>
            </a:extLst>
          </p:cNvPr>
          <p:cNvSpPr txBox="1"/>
          <p:nvPr/>
        </p:nvSpPr>
        <p:spPr>
          <a:xfrm>
            <a:off x="4846640" y="3805428"/>
            <a:ext cx="422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2E523C"/>
                </a:solidFill>
              </a:rPr>
              <a:t>3)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B5451F-B160-4601-E595-0496C1C24C79}"/>
              </a:ext>
            </a:extLst>
          </p:cNvPr>
          <p:cNvSpPr txBox="1"/>
          <p:nvPr/>
        </p:nvSpPr>
        <p:spPr>
          <a:xfrm>
            <a:off x="4870703" y="3028890"/>
            <a:ext cx="422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2E523C"/>
                </a:solidFill>
              </a:rPr>
              <a:t>2)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3BDBC4-C678-2B94-A9DE-AE7E587C4F5F}"/>
              </a:ext>
            </a:extLst>
          </p:cNvPr>
          <p:cNvSpPr txBox="1"/>
          <p:nvPr/>
        </p:nvSpPr>
        <p:spPr>
          <a:xfrm>
            <a:off x="4846641" y="4581966"/>
            <a:ext cx="422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2E523C"/>
                </a:solidFill>
              </a:rPr>
              <a:t>4)</a:t>
            </a:r>
          </a:p>
        </p:txBody>
      </p:sp>
    </p:spTree>
    <p:extLst>
      <p:ext uri="{BB962C8B-B14F-4D97-AF65-F5344CB8AC3E}">
        <p14:creationId xmlns:p14="http://schemas.microsoft.com/office/powerpoint/2010/main" val="3481913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CF397-2D96-8211-F416-0E5C0AC92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6ED21B5-CBDD-5711-96EA-A173E4C04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11796"/>
            <a:ext cx="4183776" cy="418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FC521449-308A-B22C-C459-1CD123B87B92}"/>
              </a:ext>
            </a:extLst>
          </p:cNvPr>
          <p:cNvSpPr txBox="1">
            <a:spLocks/>
          </p:cNvSpPr>
          <p:nvPr/>
        </p:nvSpPr>
        <p:spPr>
          <a:xfrm>
            <a:off x="224359" y="444950"/>
            <a:ext cx="8781618" cy="981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latin typeface="Bounded" pitchFamily="2" charset="0"/>
              </a:rPr>
              <a:t>Межрегиональный детский образовательный форум «Покчи тодосчи: Герои живут среди нас»</a:t>
            </a:r>
          </a:p>
        </p:txBody>
      </p:sp>
      <p:sp>
        <p:nvSpPr>
          <p:cNvPr id="16" name="Text 1">
            <a:extLst>
              <a:ext uri="{FF2B5EF4-FFF2-40B4-BE49-F238E27FC236}">
                <a16:creationId xmlns:a16="http://schemas.microsoft.com/office/drawing/2014/main" id="{551E6238-D407-AB72-3F0A-6F8182636EC2}"/>
              </a:ext>
            </a:extLst>
          </p:cNvPr>
          <p:cNvSpPr/>
          <p:nvPr/>
        </p:nvSpPr>
        <p:spPr>
          <a:xfrm>
            <a:off x="4681729" y="2081744"/>
            <a:ext cx="7071590" cy="1946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just"/>
            <a:r>
              <a:rPr lang="en-US" dirty="0">
                <a:solidFill>
                  <a:srgbClr val="000000"/>
                </a:solidFill>
                <a:latin typeface="Bounded Light"/>
                <a:ea typeface="Anonymous Pro" panose="02060609030202000504" pitchFamily="49" charset="0"/>
                <a:cs typeface="Times New Roman" panose="02020603050405020304" pitchFamily="18" charset="0"/>
              </a:rPr>
              <a:t>Проект направлен на</a:t>
            </a:r>
            <a:r>
              <a:rPr lang="ru-RU" dirty="0">
                <a:solidFill>
                  <a:srgbClr val="000000"/>
                </a:solidFill>
                <a:latin typeface="Bounded Light"/>
                <a:ea typeface="Anonymous Pro" panose="02060609030202000504" pitchFamily="49" charset="0"/>
                <a:cs typeface="Times New Roman" panose="02020603050405020304" pitchFamily="18" charset="0"/>
              </a:rPr>
              <a:t> развитие у детей 4–7 лет и учащихся 1-2 классов чувства гордости за героические поступки защитников и Героев Отечества посредством выполнения исследовательской работы на удмуртском языке (совместно с воспитателями, педагогами и родителями).</a:t>
            </a:r>
          </a:p>
          <a:p>
            <a:pPr algn="just"/>
            <a:endParaRPr lang="ru-RU" dirty="0">
              <a:solidFill>
                <a:srgbClr val="000000"/>
              </a:solidFill>
              <a:latin typeface="Bounded Light"/>
              <a:ea typeface="Anonymous Pro" panose="02060609030202000504" pitchFamily="49" charset="0"/>
              <a:cs typeface="Times New Roman" panose="02020603050405020304" pitchFamily="18" charset="0"/>
            </a:endParaRPr>
          </a:p>
          <a:p>
            <a:pPr algn="just"/>
            <a:r>
              <a:rPr lang="ru-RU" i="1" dirty="0">
                <a:solidFill>
                  <a:srgbClr val="000000"/>
                </a:solidFill>
                <a:latin typeface="Bounded Light"/>
                <a:ea typeface="Anonymous Pro" panose="02060609030202000504" pitchFamily="49" charset="0"/>
                <a:cs typeface="Times New Roman" panose="02020603050405020304" pitchFamily="18" charset="0"/>
              </a:rPr>
              <a:t>Реализуют: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pc="-90" dirty="0">
                <a:solidFill>
                  <a:srgbClr val="000000"/>
                </a:solidFill>
                <a:latin typeface="Bounded Light"/>
                <a:ea typeface="Anonymous Pro" panose="02060609030202000504" pitchFamily="49" charset="0"/>
                <a:cs typeface="Times New Roman" panose="02020603050405020304" pitchFamily="18" charset="0"/>
              </a:rPr>
              <a:t>КНУ УР «Научно-исследовательский институт национального образования»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Bounded Light"/>
                <a:ea typeface="Anonymous Pro" panose="02060609030202000504" pitchFamily="49" charset="0"/>
                <a:cs typeface="Times New Roman" panose="02020603050405020304" pitchFamily="18" charset="0"/>
              </a:rPr>
              <a:t>МОО «Всеудмуртская ассоциация «Удмурт Кенеш»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Bounded Light"/>
                <a:ea typeface="Anonymous Pro" panose="02060609030202000504" pitchFamily="49" charset="0"/>
                <a:cs typeface="Times New Roman" panose="02020603050405020304" pitchFamily="18" charset="0"/>
              </a:rPr>
              <a:t>в 2026 году при поддержке Фонда президентских грантов</a:t>
            </a:r>
          </a:p>
          <a:p>
            <a:pPr algn="just"/>
            <a:endParaRPr lang="ru-RU" dirty="0">
              <a:solidFill>
                <a:srgbClr val="000000"/>
              </a:solidFill>
              <a:latin typeface="Bounded Light"/>
              <a:ea typeface="Anonymous Pro" panose="02060609030202000504" pitchFamily="49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Bounded Light"/>
              <a:ea typeface="Anonymous Pro" panose="02060609030202000504" pitchFamily="49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C1E1BD91-EE69-8931-99AB-9E351DB65F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5" b="99182" l="37269" r="71806">
                        <a14:foregroundMark x1="52070" y1="5237" x2="53921" y2="8183"/>
                        <a14:foregroundMark x1="57357" y1="3601" x2="57357" y2="3601"/>
                        <a14:foregroundMark x1="57357" y1="3601" x2="58062" y2="2455"/>
                        <a14:foregroundMark x1="50573" y1="1309" x2="50573" y2="1309"/>
                        <a14:foregroundMark x1="58590" y1="655" x2="58590" y2="655"/>
                        <a14:foregroundMark x1="54978" y1="19640" x2="54978" y2="19640"/>
                        <a14:foregroundMark x1="69868" y1="27332" x2="69868" y2="27332"/>
                        <a14:foregroundMark x1="70749" y1="33388" x2="70749" y2="33388"/>
                        <a14:foregroundMark x1="70749" y1="36498" x2="70749" y2="36498"/>
                        <a14:foregroundMark x1="71101" y1="41080" x2="71101" y2="41080"/>
                        <a14:foregroundMark x1="71101" y1="25859" x2="71101" y2="25859"/>
                        <a14:foregroundMark x1="44846" y1="38298" x2="44846" y2="38298"/>
                        <a14:foregroundMark x1="41410" y1="38625" x2="41410" y2="38625"/>
                        <a14:foregroundMark x1="39912" y1="38134" x2="39912" y2="38134"/>
                        <a14:foregroundMark x1="38238" y1="37807" x2="38238" y2="37807"/>
                        <a14:foregroundMark x1="37269" y1="36661" x2="37269" y2="36661"/>
                        <a14:foregroundMark x1="47577" y1="95581" x2="47577" y2="95581"/>
                        <a14:foregroundMark x1="47313" y1="99345" x2="47048" y2="99345"/>
                        <a14:foregroundMark x1="70749" y1="85434" x2="70749" y2="85434"/>
                        <a14:foregroundMark x1="70925" y1="72177" x2="70925" y2="72177"/>
                        <a14:foregroundMark x1="71101" y1="76268" x2="71101" y2="76268"/>
                        <a14:foregroundMark x1="71630" y1="79705" x2="71630" y2="79705"/>
                        <a14:foregroundMark x1="71366" y1="88052" x2="71366" y2="88052"/>
                        <a14:foregroundMark x1="71806" y1="72995" x2="71806" y2="72995"/>
                        <a14:foregroundMark x1="71454" y1="31260" x2="71454" y2="31260"/>
                        <a14:foregroundMark x1="71278" y1="39607" x2="71278" y2="39607"/>
                        <a14:foregroundMark x1="71718" y1="35188" x2="71718" y2="35188"/>
                        <a14:foregroundMark x1="71630" y1="34697" x2="71630" y2="34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31" r="26169"/>
          <a:stretch>
            <a:fillRect/>
          </a:stretch>
        </p:blipFill>
        <p:spPr bwMode="auto">
          <a:xfrm>
            <a:off x="8180832" y="5001376"/>
            <a:ext cx="515112" cy="71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9714BC-E857-0E24-E069-E77B41C343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8290" y="5001376"/>
            <a:ext cx="1777744" cy="664807"/>
          </a:xfrm>
          <a:prstGeom prst="rect">
            <a:avLst/>
          </a:prstGeom>
        </p:spPr>
      </p:pic>
      <p:pic>
        <p:nvPicPr>
          <p:cNvPr id="7" name="Picture 4" descr="Picture background">
            <a:extLst>
              <a:ext uri="{FF2B5EF4-FFF2-40B4-BE49-F238E27FC236}">
                <a16:creationId xmlns:a16="http://schemas.microsoft.com/office/drawing/2014/main" id="{634AAE3B-F1F9-9C65-A333-1E748911C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98" b="89971" l="1600" r="95800">
                        <a14:foregroundMark x1="32400" y1="3198" x2="50800" y2="12645"/>
                        <a14:foregroundMark x1="7200" y1="24564" x2="10600" y2="24855"/>
                        <a14:foregroundMark x1="1600" y1="26308" x2="1600" y2="26308"/>
                        <a14:foregroundMark x1="95800" y1="46948" x2="95800" y2="46948"/>
                        <a14:foregroundMark x1="95200" y1="47238" x2="95200" y2="47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782" y="5001376"/>
            <a:ext cx="580549" cy="79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461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B59FB-2748-D24B-6400-6AC5A548B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4988119-E990-693A-F8B9-F49EC00212A2}"/>
              </a:ext>
            </a:extLst>
          </p:cNvPr>
          <p:cNvSpPr txBox="1">
            <a:spLocks/>
          </p:cNvSpPr>
          <p:nvPr/>
        </p:nvSpPr>
        <p:spPr>
          <a:xfrm>
            <a:off x="224359" y="354515"/>
            <a:ext cx="8781618" cy="981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latin typeface="Bounded" pitchFamily="2" charset="0"/>
              </a:rPr>
              <a:t>Межрегиональный детский образовательный форум «Покчи тодосчи: Герои живут среди нас»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3013F90-1FFA-A7AF-F0DB-E6D5133C88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657" t="4773" r="13194"/>
          <a:stretch>
            <a:fillRect/>
          </a:stretch>
        </p:blipFill>
        <p:spPr>
          <a:xfrm>
            <a:off x="4006920" y="3772825"/>
            <a:ext cx="2710242" cy="18341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9D343C98-4BBF-92DA-00D1-4F75F14CE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18" y="1621892"/>
            <a:ext cx="2710243" cy="18071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B95D8EFE-7253-E83C-E3E8-8B8327EE23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06"/>
          <a:stretch>
            <a:fillRect/>
          </a:stretch>
        </p:blipFill>
        <p:spPr bwMode="auto">
          <a:xfrm>
            <a:off x="6935851" y="2159719"/>
            <a:ext cx="4854636" cy="28353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cx2="http://schemas.microsoft.com/office/drawing/2015/10/21/chartex" Requires="cx2">
          <p:graphicFrame>
            <p:nvGraphicFramePr>
              <p:cNvPr id="2056" name="Диаграмма 2055">
                <a:extLst>
                  <a:ext uri="{FF2B5EF4-FFF2-40B4-BE49-F238E27FC236}">
                    <a16:creationId xmlns:a16="http://schemas.microsoft.com/office/drawing/2014/main" id="{10E06B44-B96F-C6E7-5090-83265A77CD7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39313859"/>
                  </p:ext>
                </p:extLst>
              </p:nvPr>
            </p:nvGraphicFramePr>
            <p:xfrm>
              <a:off x="397644" y="1434378"/>
              <a:ext cx="3004878" cy="2652764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7"/>
              </a:graphicData>
            </a:graphic>
          </p:graphicFrame>
        </mc:Choice>
        <mc:Fallback>
          <p:pic>
            <p:nvPicPr>
              <p:cNvPr id="2056" name="Диаграмма 2055">
                <a:extLst>
                  <a:ext uri="{FF2B5EF4-FFF2-40B4-BE49-F238E27FC236}">
                    <a16:creationId xmlns:a16="http://schemas.microsoft.com/office/drawing/2014/main" id="{10E06B44-B96F-C6E7-5090-83265A77CD7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7644" y="1434378"/>
                <a:ext cx="3004878" cy="2652764"/>
              </a:xfrm>
              <a:prstGeom prst="rect">
                <a:avLst/>
              </a:prstGeom>
            </p:spPr>
          </p:pic>
        </mc:Fallback>
      </mc:AlternateContent>
      <p:sp>
        <p:nvSpPr>
          <p:cNvPr id="2057" name="TextBox 2056">
            <a:extLst>
              <a:ext uri="{FF2B5EF4-FFF2-40B4-BE49-F238E27FC236}">
                <a16:creationId xmlns:a16="http://schemas.microsoft.com/office/drawing/2014/main" id="{EB7E3562-9A69-F35C-C505-150C4C10EBB5}"/>
              </a:ext>
            </a:extLst>
          </p:cNvPr>
          <p:cNvSpPr txBox="1"/>
          <p:nvPr/>
        </p:nvSpPr>
        <p:spPr>
          <a:xfrm>
            <a:off x="352427" y="4071743"/>
            <a:ext cx="3340684" cy="923330"/>
          </a:xfrm>
          <a:prstGeom prst="rect">
            <a:avLst/>
          </a:prstGeom>
          <a:solidFill>
            <a:srgbClr val="9AD6B2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2026 г. </a:t>
            </a:r>
            <a:r>
              <a:rPr lang="ru-RU" dirty="0"/>
              <a:t>– </a:t>
            </a:r>
            <a:r>
              <a:rPr lang="ru-RU" b="1" dirty="0"/>
              <a:t>181 заявка </a:t>
            </a:r>
            <a:br>
              <a:rPr lang="ru-RU" dirty="0"/>
            </a:br>
            <a:r>
              <a:rPr lang="ru-RU" dirty="0"/>
              <a:t>(из них: 90 воспитанников, </a:t>
            </a:r>
            <a:br>
              <a:rPr lang="ru-RU" dirty="0"/>
            </a:br>
            <a:r>
              <a:rPr lang="ru-RU" dirty="0"/>
              <a:t>91 учащийся 1-2 классов)</a:t>
            </a:r>
          </a:p>
        </p:txBody>
      </p:sp>
      <p:sp>
        <p:nvSpPr>
          <p:cNvPr id="2059" name="TextBox 2058">
            <a:extLst>
              <a:ext uri="{FF2B5EF4-FFF2-40B4-BE49-F238E27FC236}">
                <a16:creationId xmlns:a16="http://schemas.microsoft.com/office/drawing/2014/main" id="{48C73D3B-B288-C57B-1182-E4CF83EF732E}"/>
              </a:ext>
            </a:extLst>
          </p:cNvPr>
          <p:cNvSpPr txBox="1"/>
          <p:nvPr/>
        </p:nvSpPr>
        <p:spPr>
          <a:xfrm>
            <a:off x="7227256" y="4995073"/>
            <a:ext cx="4049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Очные этапы форума «Покчи тодосчи» </a:t>
            </a:r>
            <a:br>
              <a:rPr lang="ru-RU" sz="1600" dirty="0"/>
            </a:br>
            <a:r>
              <a:rPr lang="ru-RU" sz="1600" dirty="0"/>
              <a:t>(2025 г.)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6325B1-8FA4-E4EC-BD62-43506F6776F2}"/>
              </a:ext>
            </a:extLst>
          </p:cNvPr>
          <p:cNvSpPr txBox="1"/>
          <p:nvPr/>
        </p:nvSpPr>
        <p:spPr>
          <a:xfrm>
            <a:off x="343550" y="5056037"/>
            <a:ext cx="3349561" cy="923330"/>
          </a:xfrm>
          <a:prstGeom prst="rect">
            <a:avLst/>
          </a:prstGeom>
          <a:solidFill>
            <a:srgbClr val="9AD6B2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География: </a:t>
            </a:r>
            <a:br>
              <a:rPr lang="ru-RU" b="1" dirty="0"/>
            </a:br>
            <a:r>
              <a:rPr lang="ru-RU" dirty="0"/>
              <a:t>Удмуртская Республика, </a:t>
            </a:r>
            <a:br>
              <a:rPr lang="ru-RU" dirty="0"/>
            </a:br>
            <a:r>
              <a:rPr lang="ru-RU" dirty="0"/>
              <a:t>Республика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656937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29EF1-7BA2-C285-F8AF-2EA8BDC4B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ECDD0FFE-CA40-990A-2C25-20E0831B0766}"/>
              </a:ext>
            </a:extLst>
          </p:cNvPr>
          <p:cNvSpPr txBox="1">
            <a:spLocks/>
          </p:cNvSpPr>
          <p:nvPr/>
        </p:nvSpPr>
        <p:spPr>
          <a:xfrm>
            <a:off x="88061" y="427680"/>
            <a:ext cx="8781618" cy="981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latin typeface="Bounded" pitchFamily="2" charset="0"/>
              </a:rPr>
              <a:t>Межрегиональный детский образовательный форум «Покчи тодосчи: Герои живут среди нас»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1130224-6198-49BD-B365-F2CBBC1A01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254" y="5018165"/>
            <a:ext cx="694832" cy="72644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B74AA8A-2451-97C0-B986-D16510F8EB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24" b="95238" l="10000" r="97500">
                        <a14:foregroundMark x1="12500" y1="38095" x2="12500" y2="38095"/>
                        <a14:foregroundMark x1="42500" y1="38095" x2="42500" y2="38095"/>
                        <a14:foregroundMark x1="82500" y1="33333" x2="82500" y2="33333"/>
                        <a14:foregroundMark x1="81250" y1="41270" x2="78750" y2="69841"/>
                        <a14:foregroundMark x1="93125" y1="41270" x2="93125" y2="60317"/>
                        <a14:foregroundMark x1="96875" y1="52381" x2="96875" y2="52381"/>
                        <a14:foregroundMark x1="84375" y1="93651" x2="84375" y2="93651"/>
                        <a14:foregroundMark x1="95625" y1="50794" x2="95625" y2="50794"/>
                        <a14:foregroundMark x1="97500" y1="47619" x2="96875" y2="55556"/>
                        <a14:foregroundMark x1="61875" y1="31746" x2="61875" y2="31746"/>
                        <a14:foregroundMark x1="51250" y1="26984" x2="60000" y2="26984"/>
                        <a14:foregroundMark x1="45625" y1="49206" x2="44375" y2="952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1435" y="5134056"/>
            <a:ext cx="1334928" cy="5256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721AB78-9AD5-8F8B-74CD-554ADA41B3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25" b="85621" l="15284" r="88210">
                        <a14:foregroundMark x1="48908" y1="15251" x2="48908" y2="15251"/>
                        <a14:foregroundMark x1="44323" y1="38780" x2="44323" y2="38780"/>
                        <a14:foregroundMark x1="43231" y1="33551" x2="43231" y2="33551"/>
                        <a14:foregroundMark x1="36681" y1="31590" x2="45197" y2="28976"/>
                        <a14:foregroundMark x1="37991" y1="29847" x2="48690" y2="32026"/>
                        <a14:foregroundMark x1="32969" y1="36166" x2="65284" y2="35512"/>
                        <a14:foregroundMark x1="66157" y1="27451" x2="73362" y2="55338"/>
                        <a14:foregroundMark x1="59170" y1="69717" x2="79913" y2="59041"/>
                        <a14:foregroundMark x1="49345" y1="85621" x2="54367" y2="84967"/>
                        <a14:foregroundMark x1="15502" y1="45752" x2="15502" y2="45752"/>
                        <a14:foregroundMark x1="88210" y1="47712" x2="88210" y2="47712"/>
                        <a14:foregroundMark x1="38210" y1="24401" x2="59607" y2="57081"/>
                        <a14:foregroundMark x1="27729" y1="28540" x2="40175" y2="67320"/>
                        <a14:foregroundMark x1="25764" y1="54466" x2="60044" y2="71242"/>
                        <a14:foregroundMark x1="69869" y1="29412" x2="74236" y2="46187"/>
                        <a14:foregroundMark x1="68777" y1="70370" x2="69869" y2="70370"/>
                        <a14:foregroundMark x1="69869" y1="46841" x2="68777" y2="54466"/>
                        <a14:foregroundMark x1="67686" y1="55991" x2="65721" y2="57081"/>
                        <a14:foregroundMark x1="43231" y1="73420" x2="70742" y2="70806"/>
                        <a14:foregroundMark x1="29913" y1="48802" x2="32533" y2="64052"/>
                        <a14:foregroundMark x1="32533" y1="64052" x2="34498" y2="71242"/>
                        <a14:foregroundMark x1="24891" y1="60131" x2="38210" y2="74728"/>
                        <a14:foregroundMark x1="43231" y1="14597" x2="43231" y2="14597"/>
                        <a14:foregroundMark x1="46288" y1="13725" x2="54367" y2="13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569" t="8836" r="5284" b="9786"/>
          <a:stretch>
            <a:fillRect/>
          </a:stretch>
        </p:blipFill>
        <p:spPr>
          <a:xfrm>
            <a:off x="3794482" y="4965462"/>
            <a:ext cx="937762" cy="87759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1219EDE-5F7B-2AC8-498A-FE42313D1EB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5507" y="4992196"/>
            <a:ext cx="801408" cy="82659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AA0323D-1CDC-3090-4F0D-DD323E51C64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1423" y="4992196"/>
            <a:ext cx="826596" cy="826596"/>
          </a:xfrm>
          <a:prstGeom prst="ellipse">
            <a:avLst/>
          </a:prstGeom>
        </p:spPr>
      </p:pic>
      <p:pic>
        <p:nvPicPr>
          <p:cNvPr id="19" name="Picture 2" descr="Picture background">
            <a:extLst>
              <a:ext uri="{FF2B5EF4-FFF2-40B4-BE49-F238E27FC236}">
                <a16:creationId xmlns:a16="http://schemas.microsoft.com/office/drawing/2014/main" id="{EC399DF4-1E6F-D6D9-89DF-ADB1986B8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359" y="5018165"/>
            <a:ext cx="707137" cy="71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9350697-DAE1-72C8-89C2-A1863DAADD8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94271" y="5024818"/>
            <a:ext cx="802812" cy="802812"/>
          </a:xfrm>
          <a:prstGeom prst="ellipse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D67A4A4-7C9A-A538-195A-008714F4509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111" y="5027442"/>
            <a:ext cx="802813" cy="80018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AB7171C-D9AB-2A87-E56E-F30BBA7ECC8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5932" y="4965758"/>
            <a:ext cx="937762" cy="93776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2D202E6-DF63-B4F7-54A7-03C6399C110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88517" l="0" r="100000">
                        <a14:foregroundMark x1="33714" y1="52951" x2="61714" y2="56459"/>
                        <a14:foregroundMark x1="61714" y1="56459" x2="68762" y2="52791"/>
                        <a14:foregroundMark x1="39048" y1="34450" x2="55429" y2="60287"/>
                        <a14:foregroundMark x1="55429" y1="60287" x2="56190" y2="63477"/>
                        <a14:foregroundMark x1="64000" y1="37002" x2="51619" y2="68740"/>
                        <a14:foregroundMark x1="52762" y1="40670" x2="65143" y2="58533"/>
                        <a14:foregroundMark x1="64000" y1="43062" x2="64571" y2="54226"/>
                        <a14:foregroundMark x1="37333" y1="43381" x2="37333" y2="56938"/>
                        <a14:foregroundMark x1="39429" y1="47847" x2="47048" y2="53429"/>
                        <a14:foregroundMark x1="47048" y1="53429" x2="42667" y2="50399"/>
                        <a14:foregroundMark x1="34476" y1="74163" x2="52190" y2="74641"/>
                        <a14:foregroundMark x1="52190" y1="74641" x2="54476" y2="755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7609" y="4834585"/>
            <a:ext cx="971177" cy="115849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FDF285F-72B9-7BFD-CE47-C86FD92020A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031" b="92453" l="9938" r="93789">
                        <a14:foregroundMark x1="32298" y1="6918" x2="32298" y2="6918"/>
                        <a14:foregroundMark x1="91925" y1="33333" x2="91925" y2="33333"/>
                        <a14:foregroundMark x1="93789" y1="77987" x2="93789" y2="77987"/>
                        <a14:foregroundMark x1="55280" y1="92453" x2="55280" y2="924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37660" y="4977510"/>
            <a:ext cx="1028339" cy="1015565"/>
          </a:xfrm>
          <a:prstGeom prst="rect">
            <a:avLst/>
          </a:prstGeom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CC1C271F-DC91-85F1-A0AF-25982ECCE8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30" t="7868" r="-445" b="1067"/>
          <a:stretch>
            <a:fillRect/>
          </a:stretch>
        </p:blipFill>
        <p:spPr bwMode="auto">
          <a:xfrm>
            <a:off x="4450405" y="1885540"/>
            <a:ext cx="3291189" cy="240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966CF22F-FC16-47A7-4E83-78D425958E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4" r="15370" b="2713"/>
          <a:stretch>
            <a:fillRect/>
          </a:stretch>
        </p:blipFill>
        <p:spPr bwMode="auto">
          <a:xfrm>
            <a:off x="947629" y="1904853"/>
            <a:ext cx="3291190" cy="238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1F650130-5C76-2457-4E51-94C925DED6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2" r="28289"/>
          <a:stretch>
            <a:fillRect/>
          </a:stretch>
        </p:blipFill>
        <p:spPr bwMode="auto">
          <a:xfrm>
            <a:off x="7971837" y="1880490"/>
            <a:ext cx="3081528" cy="239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B823313-D3EF-D0C9-2A07-70E36EE5F1EE}"/>
              </a:ext>
            </a:extLst>
          </p:cNvPr>
          <p:cNvSpPr txBox="1"/>
          <p:nvPr/>
        </p:nvSpPr>
        <p:spPr>
          <a:xfrm>
            <a:off x="632459" y="4322093"/>
            <a:ext cx="10927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Обучающий семинар для воспитателей и педагогов по написанию исследовательских работ патриотической направленности и созданию видеороликов с использованием искусственного интеллекта (20 февраля 2026 г.)</a:t>
            </a:r>
          </a:p>
        </p:txBody>
      </p:sp>
    </p:spTree>
    <p:extLst>
      <p:ext uri="{BB962C8B-B14F-4D97-AF65-F5344CB8AC3E}">
        <p14:creationId xmlns:p14="http://schemas.microsoft.com/office/powerpoint/2010/main" val="542971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16FA6-CC22-82E8-781D-57B898F3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015647-28AA-542C-E903-DD2B55AA4EA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0" y="2406854"/>
            <a:ext cx="11688419" cy="107994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5000" b="1" dirty="0">
                <a:effectLst/>
                <a:latin typeface="Bounded" pitchFamily="2" charset="0"/>
              </a:rPr>
              <a:t>Цифровые образовательные проекты </a:t>
            </a:r>
            <a:br>
              <a:rPr lang="ru-RU" sz="5000" b="1" dirty="0">
                <a:effectLst/>
                <a:latin typeface="Bounded" pitchFamily="2" charset="0"/>
              </a:rPr>
            </a:br>
            <a:r>
              <a:rPr lang="ru-RU" sz="5000" b="1" dirty="0">
                <a:effectLst/>
                <a:latin typeface="Bounded" pitchFamily="2" charset="0"/>
              </a:rPr>
              <a:t>по изучению удмуртского языка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0D5B4A4-9A6B-BA7E-4137-3AC7E145B4E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51790" y="4149394"/>
            <a:ext cx="7502324" cy="121813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Костина Ксенья Георгиевна,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кандидат филологических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наук,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старший научный сотрудник КНУ УР «Научно-исследовательский институт национального образования» (г. Ижевск, Удмуртская Республика)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  <a:hlinkClick r:id="rId3"/>
              </a:rPr>
              <a:t>kostinaxenja@yandex.ru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pic>
        <p:nvPicPr>
          <p:cNvPr id="4" name="Объект 18">
            <a:extLst>
              <a:ext uri="{FF2B5EF4-FFF2-40B4-BE49-F238E27FC236}">
                <a16:creationId xmlns:a16="http://schemas.microsoft.com/office/drawing/2014/main" id="{AF997E05-26DB-7160-5D77-91035B5746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050" y="3810584"/>
            <a:ext cx="1439278" cy="1439278"/>
          </a:xfrm>
          <a:prstGeom prst="rect">
            <a:avLst/>
          </a:prstGeom>
          <a:ln w="12700">
            <a:solidFill>
              <a:srgbClr val="2E523C"/>
            </a:solidFill>
          </a:ln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31C81619-6C83-45B4-C448-A729891FE7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" t="2422" r="3045" b="3513"/>
          <a:stretch>
            <a:fillRect/>
          </a:stretch>
        </p:blipFill>
        <p:spPr bwMode="auto">
          <a:xfrm>
            <a:off x="9653240" y="3810584"/>
            <a:ext cx="1443660" cy="1439278"/>
          </a:xfrm>
          <a:prstGeom prst="rect">
            <a:avLst/>
          </a:prstGeom>
          <a:noFill/>
          <a:ln>
            <a:solidFill>
              <a:srgbClr val="2B4C3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5542AF-EBB4-1FB2-7B99-4725BFB7D32C}"/>
              </a:ext>
            </a:extLst>
          </p:cNvPr>
          <p:cNvSpPr txBox="1"/>
          <p:nvPr/>
        </p:nvSpPr>
        <p:spPr>
          <a:xfrm>
            <a:off x="8187114" y="5328068"/>
            <a:ext cx="1151149" cy="491160"/>
          </a:xfrm>
          <a:prstGeom prst="rect">
            <a:avLst/>
          </a:prstGeom>
          <a:solidFill>
            <a:srgbClr val="9AD6B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dirty="0"/>
              <a:t>«Удмурт </a:t>
            </a:r>
            <a:br>
              <a:rPr lang="ru-RU" sz="1600" dirty="0"/>
            </a:br>
            <a:r>
              <a:rPr lang="ru-RU" sz="1600" dirty="0"/>
              <a:t>кылдунне»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C064F9-80D9-ECE2-F72E-EF75F9486D26}"/>
              </a:ext>
            </a:extLst>
          </p:cNvPr>
          <p:cNvSpPr txBox="1"/>
          <p:nvPr/>
        </p:nvSpPr>
        <p:spPr>
          <a:xfrm>
            <a:off x="9863092" y="5318556"/>
            <a:ext cx="985783" cy="491160"/>
          </a:xfrm>
          <a:prstGeom prst="rect">
            <a:avLst/>
          </a:prstGeom>
          <a:solidFill>
            <a:srgbClr val="9AD6B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dirty="0"/>
              <a:t>«</a:t>
            </a:r>
            <a:r>
              <a:rPr lang="ru-RU" sz="1600" noProof="0" dirty="0"/>
              <a:t>Покчи</a:t>
            </a: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dirty="0"/>
              <a:t>тодосчи»</a:t>
            </a:r>
          </a:p>
        </p:txBody>
      </p:sp>
    </p:spTree>
    <p:extLst>
      <p:ext uri="{BB962C8B-B14F-4D97-AF65-F5344CB8AC3E}">
        <p14:creationId xmlns:p14="http://schemas.microsoft.com/office/powerpoint/2010/main" val="37579814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396</Words>
  <Application>Microsoft Office PowerPoint</Application>
  <PresentationFormat>Широкоэкранный</PresentationFormat>
  <Paragraphs>45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Bounded</vt:lpstr>
      <vt:lpstr>Bounded Light</vt:lpstr>
      <vt:lpstr>Calibri</vt:lpstr>
      <vt:lpstr>Calibri Light</vt:lpstr>
      <vt:lpstr>PT Sans</vt:lpstr>
      <vt:lpstr>Wingdings</vt:lpstr>
      <vt:lpstr>Тема Office</vt:lpstr>
      <vt:lpstr>Цифровые образовательные проекты  по изучению удмуртского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Цифровые образовательные проекты  по изучению удмуртского языка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Ksenia Kostina</cp:lastModifiedBy>
  <cp:revision>10</cp:revision>
  <dcterms:created xsi:type="dcterms:W3CDTF">2026-04-03T20:11:11Z</dcterms:created>
  <dcterms:modified xsi:type="dcterms:W3CDTF">2026-04-15T14:47:31Z</dcterms:modified>
</cp:coreProperties>
</file>